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8"/>
  </p:notesMasterIdLst>
  <p:handoutMasterIdLst>
    <p:handoutMasterId r:id="rId9"/>
  </p:handoutMasterIdLst>
  <p:sldIdLst>
    <p:sldId id="256" r:id="rId4"/>
    <p:sldId id="271" r:id="rId5"/>
    <p:sldId id="273" r:id="rId6"/>
    <p:sldId id="270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Microsoft Office User" initials="Office [7]" lastIdx="1" clrIdx="6">
    <p:extLst/>
  </p:cmAuthor>
  <p:cmAuthor id="1" name="Microsoft Office User" initials="Office" lastIdx="1" clrIdx="0">
    <p:extLst/>
  </p:cmAuthor>
  <p:cmAuthor id="8" name="Microsoft Office User" initials="Office [8]" lastIdx="1" clrIdx="7">
    <p:extLst/>
  </p:cmAuthor>
  <p:cmAuthor id="2" name="Microsoft Office User" initials="Office [2]" lastIdx="1" clrIdx="1">
    <p:extLst/>
  </p:cmAuthor>
  <p:cmAuthor id="9" name="Microsoft Office User" initials="Office [9]" lastIdx="1" clrIdx="8">
    <p:extLst/>
  </p:cmAuthor>
  <p:cmAuthor id="3" name="Microsoft Office User" initials="Office [3]" lastIdx="1" clrIdx="2">
    <p:extLst/>
  </p:cmAuthor>
  <p:cmAuthor id="10" name="Microsoft Office User" initials="Office [10]" lastIdx="1" clrIdx="9">
    <p:extLst/>
  </p:cmAuthor>
  <p:cmAuthor id="4" name="Microsoft Office User" initials="Office [4]" lastIdx="1" clrIdx="3">
    <p:extLst/>
  </p:cmAuthor>
  <p:cmAuthor id="11" name="Microsoft Office User" initials="Office [10] [2]" lastIdx="1" clrIdx="10">
    <p:extLst/>
  </p:cmAuthor>
  <p:cmAuthor id="5" name="Microsoft Office User" initials="Office [5]" lastIdx="1" clrIdx="4">
    <p:extLst/>
  </p:cmAuthor>
  <p:cmAuthor id="12" name="Microsoft Office User" initials="Office [11]" lastIdx="1" clrIdx="11">
    <p:extLst/>
  </p:cmAuthor>
  <p:cmAuthor id="6" name="Microsoft Office User" initials="Office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6FA7"/>
    <a:srgbClr val="2B6FA5"/>
    <a:srgbClr val="2D6FA3"/>
    <a:srgbClr val="3073A5"/>
    <a:srgbClr val="3174A6"/>
    <a:srgbClr val="2C74A6"/>
    <a:srgbClr val="2C72A6"/>
    <a:srgbClr val="317AB0"/>
    <a:srgbClr val="2C75AA"/>
    <a:srgbClr val="2C7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5619" autoAdjust="0"/>
  </p:normalViewPr>
  <p:slideViewPr>
    <p:cSldViewPr>
      <p:cViewPr varScale="1">
        <p:scale>
          <a:sx n="59" d="100"/>
          <a:sy n="59" d="100"/>
        </p:scale>
        <p:origin x="15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3" d="100"/>
          <a:sy n="103" d="100"/>
        </p:scale>
        <p:origin x="-4432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35811AE-FA12-D44B-BD11-EFBAF0AA83AE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3E5C63-3C5C-8640-866B-3214C5CCEF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354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98DC5B-9267-429A-854D-6DE55F7C218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BB67CE-21F5-432D-9FED-D2DD7C89A7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478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bout.citiprogram.org/en/homepage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snostate.edu/academics/humansubjects/training-modules/index.html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>
                <a:latin typeface="Georgia" panose="02040502050405020303" pitchFamily="18" charset="0"/>
                <a:hlinkClick r:id="rId3"/>
              </a:rPr>
              <a:t>https://about.citiprogram.org/en/homepage/</a:t>
            </a:r>
            <a:endParaRPr lang="en-US" dirty="0">
              <a:latin typeface="Georgia" panose="02040502050405020303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86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http://www.fresnostate.edu/academics/humansubjects/training-modules/index.html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2959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BB67CE-21F5-432D-9FED-D2DD7C89A76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02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229600" cy="1142999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67000"/>
            <a:ext cx="8229600" cy="3429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800">
                <a:solidFill>
                  <a:srgbClr val="DD3B3B"/>
                </a:solidFill>
              </a:defRPr>
            </a:lvl1pPr>
          </a:lstStyle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95401"/>
            <a:ext cx="6019800" cy="48006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734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178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25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509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099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8180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462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181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184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961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3198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81599"/>
            <a:ext cx="8229600" cy="91440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36575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5F84E2-B2B0-B844-8832-2A11625B7CF4}" type="datetimeFigureOut">
              <a:rPr lang="en-US" smtClean="0"/>
              <a:pPr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BC1DB2-01AC-B441-9558-4E232BF1533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1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1"/>
            <a:ext cx="4040188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096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1"/>
            <a:ext cx="4041775" cy="40386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3008313" cy="990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5401"/>
            <a:ext cx="51117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38401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95399"/>
            <a:ext cx="5486400" cy="3432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728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0C92BCB-CE5F-4D30-B380-9712AEBB36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67000"/>
            <a:ext cx="8229600" cy="3429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20"/>
          <p:cNvSpPr txBox="1">
            <a:spLocks/>
          </p:cNvSpPr>
          <p:nvPr userDrawn="1"/>
        </p:nvSpPr>
        <p:spPr>
          <a:xfrm>
            <a:off x="457200" y="6324600"/>
            <a:ext cx="7467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California State University, Fresno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Division of Research and Graduate Studies, Office of Research and Sponsored Programs 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fslogo-sanserif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81001" y="347017"/>
            <a:ext cx="2971799" cy="63592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0713D-9985-4D16-B8B3-D7EB27C155BC}" type="datetimeFigureOut">
              <a:rPr lang="en-US" smtClean="0"/>
              <a:t>7/22/2020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38C5-572B-4FDB-B7CE-F1F723D80B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2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0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20"/>
          <p:cNvSpPr txBox="1">
            <a:spLocks/>
          </p:cNvSpPr>
          <p:nvPr userDrawn="1"/>
        </p:nvSpPr>
        <p:spPr>
          <a:xfrm>
            <a:off x="457200" y="6324600"/>
            <a:ext cx="47244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California State University, Fresno </a:t>
            </a: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Department of ? (Edit in Master – Slide Master)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bout.citiprogram.org/en/homepag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fresnostate.edu/academics/grants/cit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ctrTitle"/>
          </p:nvPr>
        </p:nvSpPr>
        <p:spPr>
          <a:xfrm>
            <a:off x="381000" y="1371600"/>
            <a:ext cx="8382000" cy="28194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rgbClr val="222222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>Human Subjects Protection Training and Collaborative Institutional Training Initiative (CITI) Program </a:t>
            </a:r>
            <a:endParaRPr lang="en-US" sz="3600" b="1" dirty="0">
              <a:latin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>
          <a:xfrm>
            <a:off x="457200" y="487680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Svetlana Bagdasarov, MPH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Georgia" panose="02040502050405020303" pitchFamily="18" charset="0"/>
              </a:rPr>
              <a:t>Research Compliance Officer</a:t>
            </a:r>
            <a:endParaRPr lang="en-US" sz="20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9144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smtClean="0">
                <a:latin typeface="Georgia" panose="02040502050405020303" pitchFamily="18" charset="0"/>
              </a:rPr>
              <a:t>CITI Program </a:t>
            </a:r>
            <a:endParaRPr lang="en-US" sz="32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62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Georgia" panose="02040502050405020303" pitchFamily="18" charset="0"/>
              </a:rPr>
              <a:t>CITI HSR Basic Course:</a:t>
            </a:r>
          </a:p>
          <a:p>
            <a:endParaRPr lang="en-US" sz="1000" dirty="0" smtClean="0">
              <a:latin typeface="Georgia" panose="02040502050405020303" pitchFamily="18" charset="0"/>
            </a:endParaRPr>
          </a:p>
          <a:p>
            <a:endParaRPr lang="en-US" sz="1000" dirty="0">
              <a:latin typeface="Georgia" panose="02040502050405020303" pitchFamily="18" charset="0"/>
            </a:endParaRPr>
          </a:p>
          <a:p>
            <a:pPr lvl="1"/>
            <a:r>
              <a:rPr lang="en-US" sz="1800" dirty="0">
                <a:latin typeface="Georgia" panose="02040502050405020303" pitchFamily="18" charset="0"/>
              </a:rPr>
              <a:t>Provides foundational training in human subjects </a:t>
            </a:r>
            <a:r>
              <a:rPr lang="en-US" sz="1800" dirty="0" smtClean="0">
                <a:latin typeface="Georgia" panose="02040502050405020303" pitchFamily="18" charset="0"/>
              </a:rPr>
              <a:t>research. </a:t>
            </a:r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 smtClean="0">
                <a:latin typeface="Georgia" panose="02040502050405020303" pitchFamily="18" charset="0"/>
              </a:rPr>
              <a:t>Includes </a:t>
            </a:r>
            <a:r>
              <a:rPr lang="en-US" sz="1800" dirty="0">
                <a:latin typeface="Georgia" panose="02040502050405020303" pitchFamily="18" charset="0"/>
              </a:rPr>
              <a:t>the historical development of human subject protections, ethical issues, and current regulatory and guidance information</a:t>
            </a:r>
            <a:r>
              <a:rPr lang="en-US" sz="1800" dirty="0" smtClean="0">
                <a:latin typeface="Georgia" panose="02040502050405020303" pitchFamily="18" charset="0"/>
              </a:rPr>
              <a:t>.</a:t>
            </a:r>
            <a:endParaRPr lang="en-US" sz="1800" dirty="0">
              <a:latin typeface="Georgia" panose="02040502050405020303" pitchFamily="18" charset="0"/>
            </a:endParaRPr>
          </a:p>
          <a:p>
            <a:pPr lvl="1"/>
            <a:r>
              <a:rPr lang="en-US" sz="1800" dirty="0" smtClean="0">
                <a:latin typeface="Georgia" panose="02040502050405020303" pitchFamily="18" charset="0"/>
              </a:rPr>
              <a:t>Case studies and video examples are used to supplement key concepts. </a:t>
            </a:r>
          </a:p>
          <a:p>
            <a:pPr lvl="1"/>
            <a:r>
              <a:rPr lang="en-US" sz="1800" dirty="0" smtClean="0">
                <a:latin typeface="Georgia" panose="02040502050405020303" pitchFamily="18" charset="0"/>
              </a:rPr>
              <a:t>Suitable for any person involved in human subjects research ranging from  undergraduates to established faculty.</a:t>
            </a:r>
          </a:p>
          <a:p>
            <a:pPr lvl="1"/>
            <a:r>
              <a:rPr lang="en-US" sz="1800" dirty="0" smtClean="0">
                <a:latin typeface="Georgia" panose="02040502050405020303" pitchFamily="18" charset="0"/>
              </a:rPr>
              <a:t>Satisfies institutional and funding agency requirements.</a:t>
            </a:r>
          </a:p>
          <a:p>
            <a:endParaRPr lang="en-US" sz="2200" dirty="0">
              <a:latin typeface="Georgia" panose="02040502050405020303" pitchFamily="18" charset="0"/>
            </a:endParaRPr>
          </a:p>
          <a:p>
            <a:endParaRPr lang="en-US" sz="1800" dirty="0" smtClean="0">
              <a:latin typeface="Georgia" panose="02040502050405020303" pitchFamily="18" charset="0"/>
            </a:endParaRPr>
          </a:p>
          <a:p>
            <a:endParaRPr lang="en-US" sz="1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32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Georgia" panose="02040502050405020303" pitchFamily="18" charset="0"/>
              </a:rPr>
              <a:t>How to Complete </a:t>
            </a:r>
            <a:r>
              <a:rPr lang="en-US" sz="2800" b="1" dirty="0" smtClean="0">
                <a:latin typeface="Georgia" panose="02040502050405020303" pitchFamily="18" charset="0"/>
              </a:rPr>
              <a:t>CITI Training</a:t>
            </a:r>
            <a:endParaRPr lang="en-US" sz="2800" b="1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191000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4000" dirty="0" smtClean="0">
                <a:latin typeface="Georgia" panose="02040502050405020303" pitchFamily="18" charset="0"/>
              </a:rPr>
              <a:t>1. Visit </a:t>
            </a:r>
            <a:r>
              <a:rPr lang="en-US" sz="4000" dirty="0">
                <a:latin typeface="Georgia" panose="02040502050405020303" pitchFamily="18" charset="0"/>
              </a:rPr>
              <a:t>the CITI program website: </a:t>
            </a:r>
            <a:r>
              <a:rPr lang="en-US" sz="4000" dirty="0">
                <a:latin typeface="Georgia" panose="02040502050405020303" pitchFamily="18" charset="0"/>
                <a:hlinkClick r:id="rId3"/>
              </a:rPr>
              <a:t>https://about.citiprogram.org/en/homepage</a:t>
            </a:r>
            <a:r>
              <a:rPr lang="en-US" sz="4000" dirty="0" smtClean="0">
                <a:latin typeface="Georgia" panose="02040502050405020303" pitchFamily="18" charset="0"/>
                <a:hlinkClick r:id="rId3"/>
              </a:rPr>
              <a:t>/</a:t>
            </a:r>
            <a:endParaRPr lang="en-US" sz="4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Georgia" panose="02040502050405020303" pitchFamily="18" charset="0"/>
              </a:rPr>
              <a:t>2. Login </a:t>
            </a:r>
            <a:r>
              <a:rPr lang="en-US" sz="4000" dirty="0">
                <a:latin typeface="Georgia" panose="02040502050405020303" pitchFamily="18" charset="0"/>
              </a:rPr>
              <a:t>or register for a new account. (Be sure to select California State University, Fresno as your institution during the registration </a:t>
            </a:r>
            <a:r>
              <a:rPr lang="en-US" sz="4000" dirty="0" smtClean="0">
                <a:latin typeface="Georgia" panose="02040502050405020303" pitchFamily="18" charset="0"/>
              </a:rPr>
              <a:t>process).</a:t>
            </a:r>
            <a:endParaRPr lang="en-US" sz="4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Georgia" panose="02040502050405020303" pitchFamily="18" charset="0"/>
              </a:rPr>
              <a:t>3. Once </a:t>
            </a:r>
            <a:r>
              <a:rPr lang="en-US" sz="4000" dirty="0">
                <a:latin typeface="Georgia" panose="02040502050405020303" pitchFamily="18" charset="0"/>
              </a:rPr>
              <a:t>registered, add the most applicable course to your queue. Available CITI Human Subjects Protection courses include the following</a:t>
            </a:r>
            <a:r>
              <a:rPr lang="en-US" sz="4000" dirty="0" smtClean="0">
                <a:latin typeface="Georgia" panose="02040502050405020303" pitchFamily="18" charset="0"/>
              </a:rPr>
              <a:t>:</a:t>
            </a:r>
          </a:p>
          <a:p>
            <a:pPr marL="0" indent="0">
              <a:buNone/>
            </a:pPr>
            <a:endParaRPr lang="en-US" sz="3400" dirty="0">
              <a:latin typeface="Georgia" panose="02040502050405020303" pitchFamily="18" charset="0"/>
            </a:endParaRPr>
          </a:p>
          <a:p>
            <a:pPr lvl="1"/>
            <a:r>
              <a:rPr lang="en-US" sz="3400" dirty="0" smtClean="0">
                <a:latin typeface="Georgia" panose="02040502050405020303" pitchFamily="18" charset="0"/>
              </a:rPr>
              <a:t>Social </a:t>
            </a:r>
            <a:r>
              <a:rPr lang="en-US" sz="3400" dirty="0">
                <a:latin typeface="Georgia" panose="02040502050405020303" pitchFamily="18" charset="0"/>
              </a:rPr>
              <a:t>&amp; Behavioral Research Investigators: Choose this group to satisfy CITI training requirements for Investigators and staff involved primarily in Social and Behavioral research with human </a:t>
            </a:r>
            <a:r>
              <a:rPr lang="en-US" sz="3400" dirty="0" smtClean="0">
                <a:latin typeface="Georgia" panose="02040502050405020303" pitchFamily="18" charset="0"/>
              </a:rPr>
              <a:t>subjects.</a:t>
            </a:r>
          </a:p>
          <a:p>
            <a:pPr lvl="1"/>
            <a:r>
              <a:rPr lang="en-US" sz="3400" dirty="0" smtClean="0">
                <a:latin typeface="Georgia" panose="02040502050405020303" pitchFamily="18" charset="0"/>
              </a:rPr>
              <a:t>Biomedical </a:t>
            </a:r>
            <a:r>
              <a:rPr lang="en-US" sz="3400" dirty="0">
                <a:latin typeface="Georgia" panose="02040502050405020303" pitchFamily="18" charset="0"/>
              </a:rPr>
              <a:t>Research Investigators: Choose this group to satisfy CITI training requirements for Investigators and staff involved primarily in Biomedical research with human </a:t>
            </a:r>
            <a:r>
              <a:rPr lang="en-US" sz="3400" dirty="0" smtClean="0">
                <a:latin typeface="Georgia" panose="02040502050405020303" pitchFamily="18" charset="0"/>
              </a:rPr>
              <a:t>subjects.</a:t>
            </a:r>
          </a:p>
          <a:p>
            <a:pPr lvl="1"/>
            <a:r>
              <a:rPr lang="en-US" sz="3400" dirty="0" smtClean="0">
                <a:latin typeface="Georgia" panose="02040502050405020303" pitchFamily="18" charset="0"/>
              </a:rPr>
              <a:t>Research </a:t>
            </a:r>
            <a:r>
              <a:rPr lang="en-US" sz="3400" dirty="0">
                <a:latin typeface="Georgia" panose="02040502050405020303" pitchFamily="18" charset="0"/>
              </a:rPr>
              <a:t>with data or laboratory specimens- ONLY: No direct contact with human </a:t>
            </a:r>
            <a:r>
              <a:rPr lang="en-US" sz="3400" dirty="0" smtClean="0">
                <a:latin typeface="Georgia" panose="02040502050405020303" pitchFamily="18" charset="0"/>
              </a:rPr>
              <a:t>subjects.</a:t>
            </a:r>
          </a:p>
          <a:p>
            <a:pPr lvl="1"/>
            <a:r>
              <a:rPr lang="en-US" sz="3400" dirty="0" smtClean="0">
                <a:latin typeface="Georgia" panose="02040502050405020303" pitchFamily="18" charset="0"/>
              </a:rPr>
              <a:t>IRB </a:t>
            </a:r>
            <a:r>
              <a:rPr lang="en-US" sz="3400" dirty="0">
                <a:latin typeface="Georgia" panose="02040502050405020303" pitchFamily="18" charset="0"/>
              </a:rPr>
              <a:t>Members: This Basic Course is appropriate for IRB or Ethics Committee </a:t>
            </a:r>
            <a:r>
              <a:rPr lang="en-US" sz="3400" dirty="0" smtClean="0">
                <a:latin typeface="Georgia" panose="02040502050405020303" pitchFamily="18" charset="0"/>
              </a:rPr>
              <a:t>members.</a:t>
            </a:r>
          </a:p>
          <a:p>
            <a:pPr lvl="1"/>
            <a:endParaRPr lang="en-US" sz="34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Georgia" panose="02040502050405020303" pitchFamily="18" charset="0"/>
              </a:rPr>
              <a:t>4. Complete </a:t>
            </a:r>
            <a:r>
              <a:rPr lang="en-US" sz="4000" dirty="0">
                <a:latin typeface="Georgia" panose="02040502050405020303" pitchFamily="18" charset="0"/>
              </a:rPr>
              <a:t>the course. CITI will issue a completion report once you finish the required course</a:t>
            </a:r>
            <a:r>
              <a:rPr lang="en-US" sz="4000" dirty="0" smtClean="0">
                <a:latin typeface="Georgia" panose="02040502050405020303" pitchFamily="18" charset="0"/>
              </a:rPr>
              <a:t>.</a:t>
            </a:r>
          </a:p>
          <a:p>
            <a:pPr marL="0" indent="0">
              <a:buNone/>
            </a:pPr>
            <a:endParaRPr lang="en-US" sz="35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en-US" sz="4000" dirty="0" smtClean="0">
                <a:latin typeface="Georgia" panose="02040502050405020303" pitchFamily="18" charset="0"/>
              </a:rPr>
              <a:t>***</a:t>
            </a:r>
            <a:r>
              <a:rPr lang="en-US" sz="4000" dirty="0">
                <a:latin typeface="Georgia" panose="02040502050405020303" pitchFamily="18" charset="0"/>
              </a:rPr>
              <a:t>Students, please choose a course that most closely matches your research field. If you are not sure about which research field to choose, please contact your faculty advisor.</a:t>
            </a:r>
          </a:p>
          <a:p>
            <a:endParaRPr lang="en-US" sz="2200" dirty="0">
              <a:latin typeface="Georgia" panose="02040502050405020303" pitchFamily="18" charset="0"/>
            </a:endParaRPr>
          </a:p>
          <a:p>
            <a:endParaRPr lang="en-US" sz="1800" dirty="0" smtClean="0">
              <a:latin typeface="Georgia" panose="02040502050405020303" pitchFamily="18" charset="0"/>
            </a:endParaRPr>
          </a:p>
          <a:p>
            <a:endParaRPr lang="en-US" sz="1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67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2057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Georgia" panose="02040502050405020303" pitchFamily="18" charset="0"/>
              </a:rPr>
              <a:t>Contact Information!</a:t>
            </a:r>
            <a:r>
              <a:rPr lang="en-US" sz="3200" b="1" dirty="0" smtClean="0">
                <a:latin typeface="Georgia" panose="02040502050405020303" pitchFamily="18" charset="0"/>
              </a:rPr>
              <a:t/>
            </a:r>
            <a:br>
              <a:rPr lang="en-US" sz="3200" b="1" dirty="0" smtClean="0">
                <a:latin typeface="Georgia" panose="02040502050405020303" pitchFamily="18" charset="0"/>
              </a:rPr>
            </a:br>
            <a:endParaRPr lang="en-US" sz="3200" dirty="0">
              <a:latin typeface="Georgia" panose="020405020504050203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362200"/>
            <a:ext cx="8610600" cy="3276600"/>
          </a:xfrm>
        </p:spPr>
        <p:txBody>
          <a:bodyPr>
            <a:normAutofit/>
          </a:bodyPr>
          <a:lstStyle/>
          <a:p>
            <a:endParaRPr lang="en-US" sz="800" dirty="0" smtClean="0">
              <a:latin typeface="Georgia" panose="02040502050405020303" pitchFamily="18" charset="0"/>
            </a:endParaRPr>
          </a:p>
          <a:p>
            <a:endParaRPr lang="en-US" sz="800" dirty="0">
              <a:latin typeface="Georgia" panose="02040502050405020303" pitchFamily="18" charset="0"/>
            </a:endParaRPr>
          </a:p>
          <a:p>
            <a:endParaRPr lang="en-US" sz="2000" dirty="0" smtClean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Svetlana </a:t>
            </a:r>
            <a:r>
              <a:rPr lang="en-US" sz="2000" dirty="0">
                <a:latin typeface="Georgia" panose="02040502050405020303" pitchFamily="18" charset="0"/>
              </a:rPr>
              <a:t>Bagdasarov, MPH  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Email: svetlanab@mail.fresnostate.edu</a:t>
            </a:r>
          </a:p>
          <a:p>
            <a:pPr marL="0" indent="0" algn="ctr">
              <a:buNone/>
            </a:pPr>
            <a:r>
              <a:rPr lang="en-US" sz="2000" dirty="0" smtClean="0">
                <a:latin typeface="Georgia" panose="02040502050405020303" pitchFamily="18" charset="0"/>
              </a:rPr>
              <a:t>Phone: (559) 278-0857</a:t>
            </a:r>
            <a:endParaRPr lang="en-US" sz="2000" dirty="0">
              <a:latin typeface="Georgia" panose="02040502050405020303" pitchFamily="18" charset="0"/>
            </a:endParaRPr>
          </a:p>
          <a:p>
            <a:pPr marL="0" indent="0" algn="ctr">
              <a:buNone/>
            </a:pPr>
            <a:r>
              <a:rPr lang="en-US" sz="2000" dirty="0">
                <a:latin typeface="Georgia" panose="02040502050405020303" pitchFamily="18" charset="0"/>
              </a:rPr>
              <a:t>Frank W. </a:t>
            </a:r>
            <a:r>
              <a:rPr lang="en-US" sz="2000" dirty="0" smtClean="0">
                <a:latin typeface="Georgia" panose="02040502050405020303" pitchFamily="18" charset="0"/>
              </a:rPr>
              <a:t>Thomas, Room 121</a:t>
            </a:r>
          </a:p>
          <a:p>
            <a:pPr marL="0" indent="0" algn="ctr">
              <a:buNone/>
            </a:pPr>
            <a:r>
              <a:rPr lang="en-US" sz="2000" dirty="0">
                <a:hlinkClick r:id="rId3"/>
              </a:rPr>
              <a:t>http://fresnostate.edu/academics/grants/citi/</a:t>
            </a:r>
            <a:endParaRPr lang="en-US" sz="20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sz="2000" dirty="0">
              <a:latin typeface="Georgia" panose="02040502050405020303" pitchFamily="18" charset="0"/>
            </a:endParaRPr>
          </a:p>
          <a:p>
            <a:endParaRPr lang="en-US" sz="2000" dirty="0"/>
          </a:p>
          <a:p>
            <a:endParaRPr lang="en-US" sz="2000" dirty="0"/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19671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26925</TotalTime>
  <Words>333</Words>
  <Application>Microsoft Office PowerPoint</Application>
  <PresentationFormat>On-screen Show (4:3)</PresentationFormat>
  <Paragraphs>45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Georgia</vt:lpstr>
      <vt:lpstr>Times New Roman</vt:lpstr>
      <vt:lpstr>Office Theme</vt:lpstr>
      <vt:lpstr>Custom Design</vt:lpstr>
      <vt:lpstr>Office Theme</vt:lpstr>
      <vt:lpstr>Human Subjects Protection Training and Collaborative Institutional Training Initiative (CITI) Program </vt:lpstr>
      <vt:lpstr>CITI Program </vt:lpstr>
      <vt:lpstr>How to Complete CITI Training</vt:lpstr>
      <vt:lpstr>Contact Information!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Fresno State Powerpoint Template</dc:title>
  <dc:creator>University Communications;Kevin Medeiros</dc:creator>
  <cp:lastModifiedBy>Svetlana Bagdasarov</cp:lastModifiedBy>
  <cp:revision>326</cp:revision>
  <cp:lastPrinted>2020-02-25T17:03:42Z</cp:lastPrinted>
  <dcterms:created xsi:type="dcterms:W3CDTF">2012-05-16T23:31:48Z</dcterms:created>
  <dcterms:modified xsi:type="dcterms:W3CDTF">2020-07-23T01:26:41Z</dcterms:modified>
</cp:coreProperties>
</file>